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0" r:id="rId4"/>
    <p:sldId id="257" r:id="rId5"/>
    <p:sldId id="258" r:id="rId6"/>
    <p:sldId id="259" r:id="rId7"/>
    <p:sldId id="26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8A87A34-81AB-432B-8DAE-1953F412C126}" type="datetimeFigureOut">
              <a:rPr lang="en-US" dirty="0"/>
              <a:t>8/24/2018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8A87A34-81AB-432B-8DAE-1953F412C126}" type="datetimeFigureOut">
              <a:rPr lang="en-US" dirty="0"/>
              <a:t>8/24/2018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8/24/2018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8/24/2018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5884B1-0367-4FD3-8120-8CB06BF2F48A}"/>
              </a:ext>
            </a:extLst>
          </p:cNvPr>
          <p:cNvSpPr>
            <a:spLocks noGrp="1"/>
          </p:cNvSpPr>
          <p:nvPr>
            <p:ph type="ctrTitle"/>
          </p:nvPr>
        </p:nvSpPr>
        <p:spPr/>
        <p:txBody>
          <a:bodyPr/>
          <a:lstStyle/>
          <a:p>
            <a:r>
              <a:rPr kumimoji="1" lang="en-US" altLang="ja-JP" dirty="0"/>
              <a:t>Shadow box </a:t>
            </a:r>
            <a:endParaRPr kumimoji="1" lang="ja-JP" altLang="en-US" dirty="0"/>
          </a:p>
        </p:txBody>
      </p:sp>
      <p:sp>
        <p:nvSpPr>
          <p:cNvPr id="3" name="字幕 2">
            <a:extLst>
              <a:ext uri="{FF2B5EF4-FFF2-40B4-BE49-F238E27FC236}">
                <a16:creationId xmlns:a16="http://schemas.microsoft.com/office/drawing/2014/main" id="{C8558AE6-1723-4D94-85A6-C8B42639BE86}"/>
              </a:ext>
            </a:extLst>
          </p:cNvPr>
          <p:cNvSpPr>
            <a:spLocks noGrp="1"/>
          </p:cNvSpPr>
          <p:nvPr>
            <p:ph type="subTitle" idx="1"/>
          </p:nvPr>
        </p:nvSpPr>
        <p:spPr/>
        <p:txBody>
          <a:bodyPr/>
          <a:lstStyle/>
          <a:p>
            <a:r>
              <a:rPr kumimoji="1" lang="ja-JP" altLang="en-US" dirty="0"/>
              <a:t>　　　　　　　　　　　　　　　　　　　　　　ギャラリー運営について</a:t>
            </a:r>
          </a:p>
        </p:txBody>
      </p:sp>
    </p:spTree>
    <p:extLst>
      <p:ext uri="{BB962C8B-B14F-4D97-AF65-F5344CB8AC3E}">
        <p14:creationId xmlns:p14="http://schemas.microsoft.com/office/powerpoint/2010/main" val="327422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E2CB30-22EA-4968-B3EE-F8E29064BFE6}"/>
              </a:ext>
            </a:extLst>
          </p:cNvPr>
          <p:cNvSpPr>
            <a:spLocks noGrp="1"/>
          </p:cNvSpPr>
          <p:nvPr>
            <p:ph type="title"/>
          </p:nvPr>
        </p:nvSpPr>
        <p:spPr/>
        <p:txBody>
          <a:bodyPr/>
          <a:lstStyle/>
          <a:p>
            <a:r>
              <a:rPr kumimoji="1" lang="ja-JP" altLang="en-US" dirty="0"/>
              <a:t>はじめに</a:t>
            </a:r>
          </a:p>
        </p:txBody>
      </p:sp>
      <p:sp>
        <p:nvSpPr>
          <p:cNvPr id="3" name="コンテンツ プレースホルダー 2">
            <a:extLst>
              <a:ext uri="{FF2B5EF4-FFF2-40B4-BE49-F238E27FC236}">
                <a16:creationId xmlns:a16="http://schemas.microsoft.com/office/drawing/2014/main" id="{DC569B0D-A763-4C99-B006-5F33FB0D8667}"/>
              </a:ext>
            </a:extLst>
          </p:cNvPr>
          <p:cNvSpPr>
            <a:spLocks noGrp="1"/>
          </p:cNvSpPr>
          <p:nvPr>
            <p:ph idx="1"/>
          </p:nvPr>
        </p:nvSpPr>
        <p:spPr>
          <a:xfrm>
            <a:off x="1451579" y="2015732"/>
            <a:ext cx="9603275" cy="3852408"/>
          </a:xfrm>
        </p:spPr>
        <p:txBody>
          <a:bodyPr>
            <a:noAutofit/>
          </a:bodyPr>
          <a:lstStyle/>
          <a:p>
            <a:pPr marL="0" indent="0">
              <a:buNone/>
            </a:pPr>
            <a:r>
              <a:rPr lang="ja-JP" altLang="en-US" sz="1100" dirty="0"/>
              <a:t>私の一つの大きな夢は</a:t>
            </a:r>
            <a:r>
              <a:rPr lang="ja-JP" altLang="en-US" sz="1100" dirty="0" err="1"/>
              <a:t>ちいさなちいさな</a:t>
            </a:r>
            <a:r>
              <a:rPr lang="ja-JP" altLang="en-US" sz="1100" dirty="0"/>
              <a:t>シャドーボックスの美術館をつくることでした。</a:t>
            </a:r>
            <a:endParaRPr lang="en-US" altLang="ja-JP" sz="1100" dirty="0"/>
          </a:p>
          <a:p>
            <a:pPr marL="0" indent="0">
              <a:buNone/>
            </a:pPr>
            <a:r>
              <a:rPr lang="ja-JP" altLang="en-US" sz="1100" dirty="0"/>
              <a:t>息子たちが、利益がほんの少しでもあれば（赤字はイヤだけど） 、僕たちが運営するから、シャドーボックスを愛する先生方（お教室の生徒さんも含めて）が集まったら美術館も可能なのでは？と言ってくれました</a:t>
            </a:r>
            <a:r>
              <a:rPr lang="ja-JP" altLang="en-US" sz="1100" dirty="0" err="1"/>
              <a:t>。。。</a:t>
            </a:r>
            <a:endParaRPr lang="en-US" altLang="ja-JP" sz="1100" dirty="0"/>
          </a:p>
          <a:p>
            <a:pPr marL="0" indent="0">
              <a:buNone/>
            </a:pPr>
            <a:r>
              <a:rPr lang="ja-JP" altLang="en-US" sz="1100" dirty="0"/>
              <a:t>早ければ今年中に、遅くても来年の春頃から、一年限定で（もちろん、続けられるなら、ずっと）、おしゃれな場所</a:t>
            </a:r>
            <a:r>
              <a:rPr lang="ja-JP" altLang="en-US" sz="1100" dirty="0" err="1"/>
              <a:t>。。。</a:t>
            </a:r>
            <a:r>
              <a:rPr lang="ja-JP" altLang="en-US" sz="1100" dirty="0"/>
              <a:t>青山、渋谷あたり</a:t>
            </a:r>
            <a:r>
              <a:rPr lang="ja-JP" altLang="en-US" sz="1100" dirty="0" err="1"/>
              <a:t>。。。</a:t>
            </a:r>
            <a:r>
              <a:rPr lang="ja-JP" altLang="en-US" sz="1100" dirty="0"/>
              <a:t>で、おしゃれなギャラリーをレンタルし、区割りスペース（１メートル幅くらい）を一カ月間ご自由にお使いいただく</a:t>
            </a:r>
            <a:r>
              <a:rPr lang="ja-JP" altLang="en-US" sz="1100" dirty="0" err="1"/>
              <a:t>。。。</a:t>
            </a:r>
            <a:endParaRPr lang="en-US" altLang="ja-JP" sz="1100" dirty="0"/>
          </a:p>
          <a:p>
            <a:pPr marL="0" indent="0">
              <a:buNone/>
            </a:pPr>
            <a:r>
              <a:rPr lang="ja-JP" altLang="en-US" sz="1100" dirty="0"/>
              <a:t>小作品やキットの販売もご自由に</a:t>
            </a:r>
            <a:r>
              <a:rPr lang="ja-JP" altLang="en-US" sz="1100" dirty="0" err="1"/>
              <a:t>。。。</a:t>
            </a:r>
            <a:r>
              <a:rPr lang="ja-JP" altLang="en-US" sz="1100" dirty="0"/>
              <a:t>レンタルしている間は、シャドーボックスやそれ以外の体験教室なども可能</a:t>
            </a:r>
            <a:r>
              <a:rPr lang="ja-JP" altLang="en-US" sz="1100" dirty="0" err="1"/>
              <a:t>。。。</a:t>
            </a:r>
            <a:r>
              <a:rPr lang="ja-JP" altLang="en-US" sz="1100" dirty="0"/>
              <a:t>そんな場所をつくりたい</a:t>
            </a:r>
            <a:r>
              <a:rPr lang="ja-JP" altLang="en-US" sz="1100" dirty="0" err="1"/>
              <a:t>。。。</a:t>
            </a:r>
            <a:endParaRPr lang="en-US" altLang="ja-JP" sz="1100" dirty="0"/>
          </a:p>
          <a:p>
            <a:pPr marL="0" indent="0">
              <a:buNone/>
            </a:pPr>
            <a:r>
              <a:rPr lang="ja-JP" altLang="en-US" sz="1100" dirty="0"/>
              <a:t>一年中、いつでも、ここに来れば、シャドーボックスの作品が見れて、キットも買える</a:t>
            </a:r>
            <a:r>
              <a:rPr lang="ja-JP" altLang="en-US" sz="1100" dirty="0" err="1"/>
              <a:t>。。。</a:t>
            </a:r>
            <a:r>
              <a:rPr lang="ja-JP" altLang="en-US" sz="1100" dirty="0"/>
              <a:t>そんな場所にしたいと。</a:t>
            </a:r>
            <a:endParaRPr lang="en-US" altLang="ja-JP" sz="1100" dirty="0"/>
          </a:p>
          <a:p>
            <a:pPr marL="0" indent="0">
              <a:buNone/>
            </a:pPr>
            <a:r>
              <a:rPr lang="ja-JP" altLang="en-US" sz="1100" dirty="0"/>
              <a:t>皆様がお好きな時にシャドーボックスのお仲間やお友達とここに集いおしゃべりできる</a:t>
            </a:r>
            <a:r>
              <a:rPr lang="ja-JP" altLang="en-US" sz="1100" dirty="0" err="1"/>
              <a:t>。。。</a:t>
            </a:r>
            <a:r>
              <a:rPr lang="ja-JP" altLang="en-US" sz="1100" dirty="0"/>
              <a:t>そんな場所になればいいなと</a:t>
            </a:r>
            <a:r>
              <a:rPr lang="ja-JP" altLang="en-US" sz="1100" dirty="0" err="1"/>
              <a:t>。。。</a:t>
            </a:r>
            <a:endParaRPr lang="en-US" altLang="ja-JP" sz="1100" dirty="0"/>
          </a:p>
          <a:p>
            <a:pPr marL="0" indent="0">
              <a:buNone/>
            </a:pPr>
            <a:r>
              <a:rPr lang="ja-JP" altLang="en-US" sz="1100" dirty="0"/>
              <a:t>シャドーボックスが繋がっていけば</a:t>
            </a:r>
            <a:r>
              <a:rPr lang="ja-JP" altLang="en-US" sz="1100" dirty="0" err="1"/>
              <a:t>。。。</a:t>
            </a:r>
            <a:r>
              <a:rPr lang="ja-JP" altLang="en-US" sz="1100" dirty="0"/>
              <a:t>そんなこと思っています。</a:t>
            </a:r>
            <a:endParaRPr lang="en-US" altLang="ja-JP" sz="1100" dirty="0"/>
          </a:p>
          <a:p>
            <a:pPr marL="0" indent="0">
              <a:buNone/>
            </a:pPr>
            <a:r>
              <a:rPr lang="ja-JP" altLang="en-US" sz="1100" dirty="0"/>
              <a:t>もしご関心ございましたら、貴教室の先生方や生徒さんそしてお知り合いの先生方にも、こんなことがあることお伝えいただけたらとても嬉しいです（お教室の中で重なったお知らせになったら、おゆるしくださいませ）。　　　　　　　　　　　　　　　　　　　　　</a:t>
            </a:r>
            <a:endParaRPr lang="en-US" altLang="ja-JP" sz="1100" dirty="0"/>
          </a:p>
          <a:p>
            <a:pPr marL="0" indent="0">
              <a:buNone/>
            </a:pPr>
            <a:r>
              <a:rPr lang="ja-JP" altLang="en-US" sz="1100" dirty="0"/>
              <a:t>　　　　　　　　　　　　　　　　　　　　　　　　　　　　　　　　　　　　　　　　　　　　　　　　　　　　　大橋禾苗　　　　　　　　</a:t>
            </a:r>
            <a:endParaRPr lang="en-US" altLang="ja-JP" sz="1100" dirty="0"/>
          </a:p>
          <a:p>
            <a:pPr marL="0" indent="0">
              <a:buNone/>
            </a:pPr>
            <a:endParaRPr lang="en-US" altLang="ja-JP" sz="1100" dirty="0"/>
          </a:p>
          <a:p>
            <a:pPr marL="0" indent="0">
              <a:buNone/>
            </a:pPr>
            <a:endParaRPr lang="en-US" altLang="ja-JP" sz="1100" dirty="0"/>
          </a:p>
          <a:p>
            <a:pPr marL="0" indent="0">
              <a:buNone/>
            </a:pPr>
            <a:r>
              <a:rPr lang="ja-JP" altLang="en-US" sz="1100" dirty="0"/>
              <a:t>　　　　　　　　　　　　　　　　　　　　　　　　　　　　　　　　　　　　　　　　　　　　　　　　　　　　　　　　　　　　　　　　　　　　　　　　　　　　　　　　　　　　　　　　　　　　　　　　　　　　　　　　　　　　　　　　　　　　　　　　　　　　　　　　　　　　　　　　　　　　　　　　　　　　　</a:t>
            </a:r>
            <a:endParaRPr lang="en-US" altLang="ja-JP" sz="1100" dirty="0"/>
          </a:p>
          <a:p>
            <a:pPr marL="0" indent="0">
              <a:buNone/>
            </a:pPr>
            <a:endParaRPr lang="en-US" altLang="ja-JP" sz="1100" dirty="0"/>
          </a:p>
          <a:p>
            <a:endParaRPr kumimoji="1" lang="ja-JP" altLang="en-US" sz="1100" dirty="0"/>
          </a:p>
        </p:txBody>
      </p:sp>
    </p:spTree>
    <p:extLst>
      <p:ext uri="{BB962C8B-B14F-4D97-AF65-F5344CB8AC3E}">
        <p14:creationId xmlns:p14="http://schemas.microsoft.com/office/powerpoint/2010/main" val="225363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2F8215-0BB8-4655-AB43-B47965BE1504}"/>
              </a:ext>
            </a:extLst>
          </p:cNvPr>
          <p:cNvSpPr>
            <a:spLocks noGrp="1"/>
          </p:cNvSpPr>
          <p:nvPr>
            <p:ph type="title"/>
          </p:nvPr>
        </p:nvSpPr>
        <p:spPr/>
        <p:txBody>
          <a:bodyPr/>
          <a:lstStyle/>
          <a:p>
            <a:endParaRPr kumimoji="1" lang="ja-JP" altLang="en-US"/>
          </a:p>
        </p:txBody>
      </p:sp>
      <p:pic>
        <p:nvPicPr>
          <p:cNvPr id="5" name="コンテンツ プレースホルダー 4">
            <a:extLst>
              <a:ext uri="{FF2B5EF4-FFF2-40B4-BE49-F238E27FC236}">
                <a16:creationId xmlns:a16="http://schemas.microsoft.com/office/drawing/2014/main" id="{85618D49-1E0E-433A-8753-9B82AD803FEB}"/>
              </a:ext>
            </a:extLst>
          </p:cNvPr>
          <p:cNvPicPr>
            <a:picLocks noGrp="1" noChangeAspect="1"/>
          </p:cNvPicPr>
          <p:nvPr>
            <p:ph idx="1"/>
          </p:nvPr>
        </p:nvPicPr>
        <p:blipFill>
          <a:blip r:embed="rId2"/>
          <a:stretch>
            <a:fillRect/>
          </a:stretch>
        </p:blipFill>
        <p:spPr>
          <a:xfrm>
            <a:off x="1451578" y="96208"/>
            <a:ext cx="9603275" cy="5957273"/>
          </a:xfrm>
        </p:spPr>
      </p:pic>
    </p:spTree>
    <p:extLst>
      <p:ext uri="{BB962C8B-B14F-4D97-AF65-F5344CB8AC3E}">
        <p14:creationId xmlns:p14="http://schemas.microsoft.com/office/powerpoint/2010/main" val="429277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FA9F78-8EA7-4205-B0C7-7B45234BFAC0}"/>
              </a:ext>
            </a:extLst>
          </p:cNvPr>
          <p:cNvSpPr>
            <a:spLocks noGrp="1"/>
          </p:cNvSpPr>
          <p:nvPr>
            <p:ph type="title"/>
          </p:nvPr>
        </p:nvSpPr>
        <p:spPr/>
        <p:txBody>
          <a:bodyPr/>
          <a:lstStyle/>
          <a:p>
            <a:r>
              <a:rPr kumimoji="1" lang="ja-JP" altLang="en-US" dirty="0"/>
              <a:t>ギャラリーの目的・目標</a:t>
            </a:r>
          </a:p>
        </p:txBody>
      </p:sp>
      <p:sp>
        <p:nvSpPr>
          <p:cNvPr id="3" name="コンテンツ プレースホルダー 2">
            <a:extLst>
              <a:ext uri="{FF2B5EF4-FFF2-40B4-BE49-F238E27FC236}">
                <a16:creationId xmlns:a16="http://schemas.microsoft.com/office/drawing/2014/main" id="{CFD273A8-C1DE-4AEC-B7D7-A039513535F1}"/>
              </a:ext>
            </a:extLst>
          </p:cNvPr>
          <p:cNvSpPr>
            <a:spLocks noGrp="1"/>
          </p:cNvSpPr>
          <p:nvPr>
            <p:ph idx="1"/>
          </p:nvPr>
        </p:nvSpPr>
        <p:spPr/>
        <p:txBody>
          <a:bodyPr>
            <a:normAutofit fontScale="62500" lnSpcReduction="20000"/>
          </a:bodyPr>
          <a:lstStyle/>
          <a:p>
            <a:r>
              <a:rPr kumimoji="1" lang="ja-JP" altLang="en-US" dirty="0"/>
              <a:t>①シャドーボックスをされている方々で協力し合って、暫定１年間限定の、シャドーボックス常設のギャラリーを東京で行ないたいと思います。</a:t>
            </a:r>
            <a:r>
              <a:rPr lang="ja-JP" altLang="en-US" dirty="0"/>
              <a:t>色</a:t>
            </a:r>
            <a:r>
              <a:rPr kumimoji="1" lang="ja-JP" altLang="en-US" dirty="0"/>
              <a:t>々な方（お客様やイラストレーターの方々等）と、先生方同士</a:t>
            </a:r>
            <a:r>
              <a:rPr lang="ja-JP" altLang="en-US" dirty="0"/>
              <a:t>を</a:t>
            </a:r>
            <a:r>
              <a:rPr kumimoji="1" lang="ja-JP" altLang="en-US" dirty="0"/>
              <a:t>繋ぐ場所にしたいと考えております。</a:t>
            </a:r>
            <a:endParaRPr kumimoji="1" lang="en-US" altLang="ja-JP" dirty="0"/>
          </a:p>
          <a:p>
            <a:pPr marL="0" indent="0">
              <a:buNone/>
            </a:pPr>
            <a:r>
              <a:rPr kumimoji="1" lang="ja-JP" altLang="en-US" dirty="0"/>
              <a:t>　 出来れば２０１８年中、遅くとも</a:t>
            </a:r>
            <a:r>
              <a:rPr lang="ja-JP" altLang="en-US" dirty="0"/>
              <a:t>２０１９年春までにはスタート、</a:t>
            </a:r>
            <a:r>
              <a:rPr kumimoji="1" lang="ja-JP" altLang="en-US" dirty="0"/>
              <a:t>運営は</a:t>
            </a:r>
            <a:r>
              <a:rPr kumimoji="1" lang="en-US" altLang="ja-JP" dirty="0"/>
              <a:t>(</a:t>
            </a:r>
            <a:r>
              <a:rPr kumimoji="1" lang="ja-JP" altLang="en-US" dirty="0"/>
              <a:t>株</a:t>
            </a:r>
            <a:r>
              <a:rPr lang="en-US" altLang="ja-JP" dirty="0"/>
              <a:t>)</a:t>
            </a:r>
            <a:r>
              <a:rPr kumimoji="1" lang="ja-JP" altLang="en-US" dirty="0"/>
              <a:t>マンハッタンブラザーズで責任をもって行</a:t>
            </a:r>
            <a:endParaRPr kumimoji="1" lang="en-US" altLang="ja-JP" dirty="0"/>
          </a:p>
          <a:p>
            <a:pPr marL="0" indent="0">
              <a:buNone/>
            </a:pPr>
            <a:r>
              <a:rPr lang="ja-JP" altLang="en-US" dirty="0"/>
              <a:t>　 な</a:t>
            </a:r>
            <a:r>
              <a:rPr kumimoji="1" lang="ja-JP" altLang="en-US" dirty="0"/>
              <a:t>わせて頂きます。</a:t>
            </a:r>
            <a:endParaRPr kumimoji="1" lang="en-US" altLang="ja-JP" dirty="0"/>
          </a:p>
          <a:p>
            <a:r>
              <a:rPr lang="ja-JP" altLang="en-US" dirty="0"/>
              <a:t>②お１人様１区画、または何名様かで１区画お借り頂くことも出来ます。１区画につき、月３～５万円ほどにてご利用頂けたらと思っております。各月２５～３０区画程度</a:t>
            </a:r>
            <a:r>
              <a:rPr lang="en-US" altLang="ja-JP" dirty="0"/>
              <a:t>×</a:t>
            </a:r>
            <a:r>
              <a:rPr lang="ja-JP" altLang="en-US" dirty="0"/>
              <a:t>１２カ月分が埋まりましたら、スタートさせて頂きます。 オープンまでの間に、ご参加頂ける人数がさらに増えた場合、より広い場所を借ります。また将来的には、シャドーボックスの展示区画で、皆様の素敵な手作り作品（タッセルやハーバリウムなど）も展示・販売出来るようにもしたいと考えております。</a:t>
            </a:r>
            <a:endParaRPr lang="en-US" altLang="ja-JP" dirty="0"/>
          </a:p>
          <a:p>
            <a:r>
              <a:rPr kumimoji="1" lang="ja-JP" altLang="en-US" dirty="0"/>
              <a:t>③展示作品の販売は自由です（</a:t>
            </a:r>
            <a:r>
              <a:rPr lang="ja-JP" altLang="en-US" dirty="0"/>
              <a:t>手数料１０％</a:t>
            </a:r>
            <a:r>
              <a:rPr kumimoji="1" lang="ja-JP" altLang="en-US" dirty="0"/>
              <a:t>）</a:t>
            </a:r>
            <a:endParaRPr kumimoji="1" lang="en-US" altLang="ja-JP" dirty="0"/>
          </a:p>
          <a:p>
            <a:pPr marL="0" indent="0">
              <a:buNone/>
            </a:pPr>
            <a:r>
              <a:rPr lang="ja-JP" altLang="en-US" dirty="0"/>
              <a:t>　 </a:t>
            </a:r>
            <a:r>
              <a:rPr kumimoji="1" lang="ja-JP" altLang="en-US" dirty="0"/>
              <a:t>グッズ（キットや小さな作品）の販売も自由です（手数料２０％／包装紙、包装等含む）</a:t>
            </a:r>
            <a:endParaRPr kumimoji="1" lang="en-US" altLang="ja-JP" dirty="0"/>
          </a:p>
          <a:p>
            <a:r>
              <a:rPr lang="ja-JP" altLang="en-US" dirty="0"/>
              <a:t>④体験教室なども、自由に行なって頂けます</a:t>
            </a:r>
            <a:br>
              <a:rPr lang="en-US" altLang="ja-JP" dirty="0"/>
            </a:br>
            <a:r>
              <a:rPr lang="ja-JP" altLang="en-US" dirty="0"/>
              <a:t>（場所代は、体験の金額</a:t>
            </a:r>
            <a:r>
              <a:rPr lang="en-US" altLang="ja-JP" dirty="0"/>
              <a:t>【</a:t>
            </a:r>
            <a:r>
              <a:rPr lang="ja-JP" altLang="en-US" dirty="0"/>
              <a:t>講習料、材料費等含む</a:t>
            </a:r>
            <a:r>
              <a:rPr lang="en-US" altLang="ja-JP" dirty="0"/>
              <a:t>】×</a:t>
            </a:r>
            <a:r>
              <a:rPr lang="ja-JP" altLang="en-US" dirty="0"/>
              <a:t>人数分の２０％）。</a:t>
            </a:r>
            <a:endParaRPr kumimoji="1" lang="ja-JP" altLang="en-US" dirty="0"/>
          </a:p>
        </p:txBody>
      </p:sp>
    </p:spTree>
    <p:extLst>
      <p:ext uri="{BB962C8B-B14F-4D97-AF65-F5344CB8AC3E}">
        <p14:creationId xmlns:p14="http://schemas.microsoft.com/office/powerpoint/2010/main" val="2353086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BF28E9-D8B3-4610-92EB-6A533F63B555}"/>
              </a:ext>
            </a:extLst>
          </p:cNvPr>
          <p:cNvSpPr>
            <a:spLocks noGrp="1"/>
          </p:cNvSpPr>
          <p:nvPr>
            <p:ph type="title"/>
          </p:nvPr>
        </p:nvSpPr>
        <p:spPr/>
        <p:txBody>
          <a:bodyPr/>
          <a:lstStyle/>
          <a:p>
            <a:r>
              <a:rPr kumimoji="1" lang="ja-JP" altLang="en-US" dirty="0"/>
              <a:t>会社として</a:t>
            </a:r>
          </a:p>
        </p:txBody>
      </p:sp>
      <p:sp>
        <p:nvSpPr>
          <p:cNvPr id="3" name="コンテンツ プレースホルダー 2">
            <a:extLst>
              <a:ext uri="{FF2B5EF4-FFF2-40B4-BE49-F238E27FC236}">
                <a16:creationId xmlns:a16="http://schemas.microsoft.com/office/drawing/2014/main" id="{7529973E-C503-4AE4-A369-687A86300F75}"/>
              </a:ext>
            </a:extLst>
          </p:cNvPr>
          <p:cNvSpPr>
            <a:spLocks noGrp="1"/>
          </p:cNvSpPr>
          <p:nvPr>
            <p:ph idx="1"/>
          </p:nvPr>
        </p:nvSpPr>
        <p:spPr/>
        <p:txBody>
          <a:bodyPr>
            <a:normAutofit fontScale="92500" lnSpcReduction="10000"/>
          </a:bodyPr>
          <a:lstStyle/>
          <a:p>
            <a:r>
              <a:rPr kumimoji="1" lang="ja-JP" altLang="en-US" dirty="0"/>
              <a:t>①ギャラリーの閉館時間は、セミナー</a:t>
            </a:r>
            <a:r>
              <a:rPr lang="ja-JP" altLang="en-US" dirty="0"/>
              <a:t>やミニコンサート</a:t>
            </a:r>
            <a:r>
              <a:rPr kumimoji="1" lang="ja-JP" altLang="en-US" dirty="0"/>
              <a:t>等で、ギャラリースペースを使用</a:t>
            </a:r>
            <a:r>
              <a:rPr lang="ja-JP" altLang="en-US" dirty="0"/>
              <a:t>いたし</a:t>
            </a:r>
            <a:r>
              <a:rPr kumimoji="1" lang="ja-JP" altLang="en-US" dirty="0"/>
              <a:t>ます。</a:t>
            </a:r>
            <a:endParaRPr kumimoji="1" lang="en-US" altLang="ja-JP" dirty="0"/>
          </a:p>
          <a:p>
            <a:r>
              <a:rPr lang="ja-JP" altLang="en-US" dirty="0"/>
              <a:t>②なるべくシャドーボックスに精通している常駐スタッフ１～２名常勤いたします。</a:t>
            </a:r>
            <a:endParaRPr lang="en-US" altLang="ja-JP" dirty="0"/>
          </a:p>
          <a:p>
            <a:r>
              <a:rPr lang="ja-JP" altLang="en-US" dirty="0"/>
              <a:t>③集客や告知等を含む運営は、当社で責任をもってさせて頂きます。</a:t>
            </a:r>
            <a:endParaRPr lang="en-US" altLang="ja-JP" dirty="0"/>
          </a:p>
          <a:p>
            <a:r>
              <a:rPr kumimoji="1" lang="ja-JP" altLang="en-US" dirty="0"/>
              <a:t>④作品の搬入、展示、搬出は</a:t>
            </a:r>
            <a:r>
              <a:rPr lang="ja-JP" altLang="en-US" dirty="0"/>
              <a:t>、各自でお願いいたします。</a:t>
            </a:r>
            <a:endParaRPr lang="en-US" altLang="ja-JP" dirty="0"/>
          </a:p>
          <a:p>
            <a:r>
              <a:rPr kumimoji="1" lang="ja-JP" altLang="en-US" dirty="0"/>
              <a:t>⑤作品に対する保険は、皆様にそれぞれかけて頂きます。</a:t>
            </a:r>
            <a:endParaRPr kumimoji="1" lang="en-US" altLang="ja-JP" dirty="0"/>
          </a:p>
          <a:p>
            <a:r>
              <a:rPr lang="ja-JP" altLang="en-US" dirty="0"/>
              <a:t>⑥</a:t>
            </a:r>
            <a:r>
              <a:rPr kumimoji="1" lang="ja-JP" altLang="en-US" dirty="0"/>
              <a:t>展示作品の販売商談</a:t>
            </a:r>
            <a:r>
              <a:rPr lang="ja-JP" altLang="en-US" dirty="0"/>
              <a:t>は、各自お客様と直接お願いいたします</a:t>
            </a:r>
            <a:br>
              <a:rPr lang="en-US" altLang="ja-JP" dirty="0"/>
            </a:br>
            <a:r>
              <a:rPr lang="ja-JP" altLang="en-US" dirty="0"/>
              <a:t>（作品購入のお話がありましたら、ご連絡させて頂きます）。</a:t>
            </a:r>
            <a:endParaRPr kumimoji="1" lang="ja-JP" altLang="en-US" dirty="0"/>
          </a:p>
        </p:txBody>
      </p:sp>
    </p:spTree>
    <p:extLst>
      <p:ext uri="{BB962C8B-B14F-4D97-AF65-F5344CB8AC3E}">
        <p14:creationId xmlns:p14="http://schemas.microsoft.com/office/powerpoint/2010/main" val="20935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DCA5C9-4FC5-4A1E-8CF4-25D0BA807B58}"/>
              </a:ext>
            </a:extLst>
          </p:cNvPr>
          <p:cNvSpPr>
            <a:spLocks noGrp="1"/>
          </p:cNvSpPr>
          <p:nvPr>
            <p:ph type="title"/>
          </p:nvPr>
        </p:nvSpPr>
        <p:spPr/>
        <p:txBody>
          <a:bodyPr/>
          <a:lstStyle/>
          <a:p>
            <a:r>
              <a:rPr lang="ja-JP" altLang="en-US" dirty="0"/>
              <a:t>その他、営業時間など</a:t>
            </a:r>
            <a:endParaRPr kumimoji="1" lang="ja-JP" altLang="en-US" dirty="0"/>
          </a:p>
        </p:txBody>
      </p:sp>
      <p:sp>
        <p:nvSpPr>
          <p:cNvPr id="3" name="コンテンツ プレースホルダー 2">
            <a:extLst>
              <a:ext uri="{FF2B5EF4-FFF2-40B4-BE49-F238E27FC236}">
                <a16:creationId xmlns:a16="http://schemas.microsoft.com/office/drawing/2014/main" id="{1342B4FA-9833-4DDB-A6E2-E7A480BC285C}"/>
              </a:ext>
            </a:extLst>
          </p:cNvPr>
          <p:cNvSpPr>
            <a:spLocks noGrp="1"/>
          </p:cNvSpPr>
          <p:nvPr>
            <p:ph idx="1"/>
          </p:nvPr>
        </p:nvSpPr>
        <p:spPr>
          <a:xfrm>
            <a:off x="1451579" y="2015732"/>
            <a:ext cx="9603275" cy="3950062"/>
          </a:xfrm>
        </p:spPr>
        <p:txBody>
          <a:bodyPr>
            <a:normAutofit fontScale="92500" lnSpcReduction="20000"/>
          </a:bodyPr>
          <a:lstStyle/>
          <a:p>
            <a:r>
              <a:rPr lang="ja-JP" altLang="en-US" dirty="0"/>
              <a:t>常駐スタッフは１～２名</a:t>
            </a:r>
            <a:endParaRPr lang="en-US" altLang="ja-JP" dirty="0"/>
          </a:p>
          <a:p>
            <a:r>
              <a:rPr lang="ja-JP" altLang="en-US" dirty="0"/>
              <a:t>展示作品、小作品の防犯には、出来る限り最善の注意を払わせて頂きます。</a:t>
            </a:r>
            <a:endParaRPr lang="en-US" altLang="ja-JP" dirty="0"/>
          </a:p>
          <a:p>
            <a:r>
              <a:rPr lang="ja-JP" altLang="en-US" dirty="0"/>
              <a:t>開館</a:t>
            </a:r>
            <a:r>
              <a:rPr kumimoji="1" lang="ja-JP" altLang="en-US" dirty="0"/>
              <a:t>時間　１１：００～１９：００</a:t>
            </a:r>
            <a:endParaRPr kumimoji="1" lang="en-US" altLang="ja-JP" dirty="0"/>
          </a:p>
          <a:p>
            <a:r>
              <a:rPr lang="ja-JP" altLang="en-US" dirty="0"/>
              <a:t>定休日　月曜日、年末年始、他</a:t>
            </a:r>
            <a:endParaRPr lang="en-US" altLang="ja-JP" dirty="0"/>
          </a:p>
          <a:p>
            <a:r>
              <a:rPr kumimoji="1" lang="ja-JP" altLang="en-US" dirty="0"/>
              <a:t>２</a:t>
            </a:r>
            <a:r>
              <a:rPr lang="ja-JP" altLang="en-US" dirty="0"/>
              <a:t>区画</a:t>
            </a:r>
            <a:r>
              <a:rPr kumimoji="1" lang="ja-JP" altLang="en-US" dirty="0"/>
              <a:t>以上借りて頂きますと、割引等を考えております。</a:t>
            </a:r>
            <a:endParaRPr kumimoji="1" lang="en-US" altLang="ja-JP" dirty="0"/>
          </a:p>
          <a:p>
            <a:r>
              <a:rPr kumimoji="1" lang="ja-JP" altLang="en-US" dirty="0"/>
              <a:t>月によって設定金額を変えさせて</a:t>
            </a:r>
            <a:r>
              <a:rPr lang="ja-JP" altLang="en-US" dirty="0"/>
              <a:t>頂きます（例えば１２月は割高、６月などは割安） 。</a:t>
            </a:r>
            <a:br>
              <a:rPr lang="en-US" altLang="ja-JP" dirty="0"/>
            </a:br>
            <a:r>
              <a:rPr kumimoji="1" lang="ja-JP" altLang="en-US"/>
              <a:t>また、区画の</a:t>
            </a:r>
            <a:r>
              <a:rPr kumimoji="1" lang="ja-JP" altLang="en-US" dirty="0"/>
              <a:t>位置、大きさによって、金額（３～５万円ほど）を設定させて頂きます。</a:t>
            </a:r>
            <a:endParaRPr kumimoji="1" lang="en-US" altLang="ja-JP" dirty="0"/>
          </a:p>
          <a:p>
            <a:r>
              <a:rPr lang="ja-JP" altLang="en-US" dirty="0"/>
              <a:t>スペースの空き状況などは、</a:t>
            </a:r>
            <a:r>
              <a:rPr lang="en-US" altLang="ja-JP" dirty="0"/>
              <a:t>Google</a:t>
            </a:r>
            <a:r>
              <a:rPr lang="ja-JP" altLang="en-US" dirty="0"/>
              <a:t> </a:t>
            </a:r>
            <a:r>
              <a:rPr lang="en-US" altLang="ja-JP" dirty="0"/>
              <a:t>Spread</a:t>
            </a:r>
            <a:r>
              <a:rPr lang="ja-JP" altLang="en-US" dirty="0"/>
              <a:t> </a:t>
            </a:r>
            <a:r>
              <a:rPr lang="en-US" altLang="ja-JP" dirty="0"/>
              <a:t>Sheet</a:t>
            </a:r>
            <a:r>
              <a:rPr lang="ja-JP" altLang="en-US" dirty="0" err="1"/>
              <a:t>、</a:t>
            </a:r>
            <a:r>
              <a:rPr lang="ja-JP" altLang="en-US" dirty="0"/>
              <a:t>もしくはメール、電話、</a:t>
            </a:r>
            <a:r>
              <a:rPr lang="en-US" altLang="ja-JP" dirty="0"/>
              <a:t>FAX</a:t>
            </a:r>
            <a:r>
              <a:rPr lang="ja-JP" altLang="en-US" dirty="0"/>
              <a:t>などでお知らせさせて頂きます（料金は、ご予約頂いた際にお振込み頂きます）。</a:t>
            </a:r>
            <a:endParaRPr kumimoji="1" lang="en-US" altLang="ja-JP" dirty="0"/>
          </a:p>
          <a:p>
            <a:endParaRPr kumimoji="1" lang="ja-JP" altLang="en-US" dirty="0"/>
          </a:p>
        </p:txBody>
      </p:sp>
    </p:spTree>
    <p:extLst>
      <p:ext uri="{BB962C8B-B14F-4D97-AF65-F5344CB8AC3E}">
        <p14:creationId xmlns:p14="http://schemas.microsoft.com/office/powerpoint/2010/main" val="331478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79AF5E-040A-433B-A4F9-7E94C4A2205E}"/>
              </a:ext>
            </a:extLst>
          </p:cNvPr>
          <p:cNvSpPr>
            <a:spLocks noGrp="1"/>
          </p:cNvSpPr>
          <p:nvPr>
            <p:ph type="title"/>
          </p:nvPr>
        </p:nvSpPr>
        <p:spPr/>
        <p:txBody>
          <a:bodyPr/>
          <a:lstStyle/>
          <a:p>
            <a:r>
              <a:rPr kumimoji="1" lang="ja-JP" altLang="en-US" dirty="0"/>
              <a:t>最後に</a:t>
            </a:r>
          </a:p>
        </p:txBody>
      </p:sp>
      <p:sp>
        <p:nvSpPr>
          <p:cNvPr id="3" name="コンテンツ プレースホルダー 2">
            <a:extLst>
              <a:ext uri="{FF2B5EF4-FFF2-40B4-BE49-F238E27FC236}">
                <a16:creationId xmlns:a16="http://schemas.microsoft.com/office/drawing/2014/main" id="{0B1983B3-C759-4493-B99F-51C077C71EEA}"/>
              </a:ext>
            </a:extLst>
          </p:cNvPr>
          <p:cNvSpPr>
            <a:spLocks noGrp="1"/>
          </p:cNvSpPr>
          <p:nvPr>
            <p:ph idx="1"/>
          </p:nvPr>
        </p:nvSpPr>
        <p:spPr/>
        <p:txBody>
          <a:bodyPr>
            <a:normAutofit fontScale="92500"/>
          </a:bodyPr>
          <a:lstStyle/>
          <a:p>
            <a:r>
              <a:rPr lang="ja-JP" altLang="en-US" dirty="0"/>
              <a:t>最後までお読み頂いて、ありがとうございます。この企画書はあくまで現段階でのアイディアによるものでありますので、これから皆様のアイディアなども意見箱などを通じてどんどん取り入れて、ギャラリー自体が随時変化していくと思います。</a:t>
            </a:r>
            <a:br>
              <a:rPr lang="en-US" altLang="ja-JP" dirty="0"/>
            </a:br>
            <a:endParaRPr lang="en-US" altLang="ja-JP" dirty="0"/>
          </a:p>
          <a:p>
            <a:r>
              <a:rPr lang="ja-JP" altLang="en-US" dirty="0"/>
              <a:t>関わってくださるすべての方が笑顔になれればと思っております！</a:t>
            </a:r>
            <a:endParaRPr lang="en-US" altLang="ja-JP" dirty="0"/>
          </a:p>
          <a:p>
            <a:r>
              <a:rPr lang="ja-JP" altLang="en-US" dirty="0"/>
              <a:t>もしご興味、ご質問等ございましたら、お気軽にご連絡頂けたらと思います。</a:t>
            </a:r>
            <a:endParaRPr lang="en-US" altLang="ja-JP" dirty="0"/>
          </a:p>
          <a:p>
            <a:r>
              <a:rPr kumimoji="1" lang="ja-JP" altLang="en-US" dirty="0"/>
              <a:t>　　　　　　　　　　株式会社マンハッタンブラザーズ代表　大橋賢侍</a:t>
            </a:r>
            <a:endParaRPr kumimoji="1" lang="en-US" altLang="ja-JP" dirty="0"/>
          </a:p>
          <a:p>
            <a:r>
              <a:rPr lang="ja-JP" altLang="en-US" dirty="0"/>
              <a:t>　　　　　　　　　　　　　　　　　　　　　　</a:t>
            </a:r>
            <a:r>
              <a:rPr lang="en-US" altLang="ja-JP" dirty="0"/>
              <a:t> </a:t>
            </a:r>
            <a:r>
              <a:rPr lang="en-US" altLang="ja-JP"/>
              <a:t>kenji.ohashi</a:t>
            </a:r>
            <a:r>
              <a:rPr lang="en-US" altLang="ja-JP" dirty="0"/>
              <a:t>.supersonic@gmail.com</a:t>
            </a:r>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9385316"/>
      </p:ext>
    </p:extLst>
  </p:cSld>
  <p:clrMapOvr>
    <a:masterClrMapping/>
  </p:clrMapOvr>
</p:sld>
</file>

<file path=ppt/theme/theme1.xml><?xml version="1.0" encoding="utf-8"?>
<a:theme xmlns:a="http://schemas.openxmlformats.org/drawingml/2006/main" name="ギャラリー">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289</TotalTime>
  <Words>515</Words>
  <Application>Microsoft Office PowerPoint</Application>
  <PresentationFormat>ワイド画面</PresentationFormat>
  <Paragraphs>45</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游ゴシック Light</vt:lpstr>
      <vt:lpstr>Arial</vt:lpstr>
      <vt:lpstr>Gill Sans MT</vt:lpstr>
      <vt:lpstr>ギャラリー</vt:lpstr>
      <vt:lpstr>Shadow box </vt:lpstr>
      <vt:lpstr>はじめに</vt:lpstr>
      <vt:lpstr>PowerPoint プレゼンテーション</vt:lpstr>
      <vt:lpstr>ギャラリーの目的・目標</vt:lpstr>
      <vt:lpstr>会社として</vt:lpstr>
      <vt:lpstr>その他、営業時間など</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Shadow box</dc:title>
  <dc:creator>大橋 賢侍</dc:creator>
  <cp:lastModifiedBy>大橋 賢侍</cp:lastModifiedBy>
  <cp:revision>75</cp:revision>
  <dcterms:created xsi:type="dcterms:W3CDTF">2018-08-12T06:58:09Z</dcterms:created>
  <dcterms:modified xsi:type="dcterms:W3CDTF">2018-08-24T00:51:49Z</dcterms:modified>
</cp:coreProperties>
</file>